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78" r:id="rId2"/>
    <p:sldId id="265" r:id="rId3"/>
    <p:sldId id="289" r:id="rId4"/>
    <p:sldId id="290" r:id="rId5"/>
    <p:sldId id="291" r:id="rId6"/>
    <p:sldId id="292" r:id="rId7"/>
    <p:sldId id="293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89"/>
    <a:srgbClr val="0C0C0C"/>
    <a:srgbClr val="FF6600"/>
    <a:srgbClr val="E7861F"/>
    <a:srgbClr val="DD6909"/>
    <a:srgbClr val="A8875C"/>
    <a:srgbClr val="C45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513" autoAdjust="0"/>
  </p:normalViewPr>
  <p:slideViewPr>
    <p:cSldViewPr>
      <p:cViewPr>
        <p:scale>
          <a:sx n="73" d="100"/>
          <a:sy n="73" d="100"/>
        </p:scale>
        <p:origin x="-12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51389-93C9-4157-A7DA-DFA06ACE8EB9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40465-8F4A-4D6C-8D0F-C741E35C4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38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49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39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81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6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50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34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62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78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3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66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22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7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611560" y="3861048"/>
            <a:ext cx="8064896" cy="2664296"/>
          </a:xfrm>
        </p:spPr>
        <p:txBody>
          <a:bodyPr>
            <a:normAutofit/>
          </a:bodyPr>
          <a:lstStyle/>
          <a:p>
            <a:pPr marL="82296" indent="0">
              <a:lnSpc>
                <a:spcPts val="24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ИСЛАМСКОЕ МИКРОФИНАНСИРОВАНИЕ: </a:t>
            </a:r>
          </a:p>
          <a:p>
            <a:pPr marL="82296" indent="0">
              <a:lnSpc>
                <a:spcPts val="24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КОМПАНИИ «М БУЛАК»</a:t>
            </a:r>
          </a:p>
          <a:p>
            <a:pPr marL="82296" indent="0">
              <a:lnSpc>
                <a:spcPts val="2400"/>
              </a:lnSpc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82296" indent="0">
              <a:lnSpc>
                <a:spcPts val="24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БАХТИЕР ТОЛЬБАЕВ </a:t>
            </a:r>
            <a:r>
              <a:rPr lang="ru-RU" sz="2000" b="1" dirty="0" smtClean="0">
                <a:solidFill>
                  <a:srgbClr val="002060"/>
                </a:solidFill>
              </a:rPr>
              <a:t>ЛАТИХАНОВИЧ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82296" indent="0">
              <a:lnSpc>
                <a:spcPts val="24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Генеральный </a:t>
            </a:r>
            <a:r>
              <a:rPr lang="ru-RU" sz="2000" b="1" dirty="0" smtClean="0">
                <a:solidFill>
                  <a:srgbClr val="002060"/>
                </a:solidFill>
              </a:rPr>
              <a:t>директор</a:t>
            </a:r>
          </a:p>
          <a:p>
            <a:pPr marL="82296" indent="0">
              <a:lnSpc>
                <a:spcPts val="2400"/>
              </a:lnSpc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82296" indent="0" algn="ctr">
              <a:lnSpc>
                <a:spcPts val="24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ТАШКЕНТ- 2023 </a:t>
            </a:r>
          </a:p>
          <a:p>
            <a:pPr marL="82296" indent="0">
              <a:lnSpc>
                <a:spcPts val="2400"/>
              </a:lnSpc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82296" indent="0">
              <a:lnSpc>
                <a:spcPts val="2400"/>
              </a:lnSpc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82296" indent="0" algn="ctr">
              <a:buNone/>
            </a:pPr>
            <a:endParaRPr lang="ru-RU" sz="2000" b="1" dirty="0" smtClean="0"/>
          </a:p>
        </p:txBody>
      </p:sp>
      <p:pic>
        <p:nvPicPr>
          <p:cNvPr id="1027" name="Picture 3" descr="C:\Users\a.joraev\Desktop\Alhuda\mbulak_logo_rus_tagline_vertic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62" y="0"/>
            <a:ext cx="3770876" cy="361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98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3790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Как начиналось....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Идея развития в рамках Компании </a:t>
            </a: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М </a:t>
            </a:r>
            <a:r>
              <a:rPr lang="ru-RU" kern="100" dirty="0" err="1" smtClean="0">
                <a:solidFill>
                  <a:srgbClr val="002060"/>
                </a:solidFill>
                <a:ea typeface="SimSun"/>
                <a:cs typeface="Arial"/>
              </a:rPr>
              <a:t>булак</a:t>
            </a: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исламских принципов финансирования возникла в 2012 году. Была создана специальная рабочая группа, которая занималась вопросами изучения, разработкой и последующего внедрения исламских продуктов. </a:t>
            </a:r>
            <a:endParaRPr lang="ru-RU" kern="100" dirty="0" smtClean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kern="100" dirty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Итогом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деятельности рабочей группы явилось то, что в 2016 году Компания получила лицензию на осуществления финансирования по исламским принципам. </a:t>
            </a:r>
          </a:p>
        </p:txBody>
      </p:sp>
    </p:spTree>
    <p:extLst>
      <p:ext uri="{BB962C8B-B14F-4D97-AF65-F5344CB8AC3E}">
        <p14:creationId xmlns:p14="http://schemas.microsoft.com/office/powerpoint/2010/main" val="164413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4793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Первые трудности...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Крупномасштабное внедрение исламских принципов в первые годы деятельности вызвало множество трудностей, к числу которых мы можем отнести: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Недостаточное развитие правовых основ исламского финансирования;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Непонимание участниками рынка, населения и представителями религиозного сообщества основ исламской экономики и в частности финансирования;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Теневая торговля;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Логистика товаров;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Низкий уровень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цифровизации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 в экономике и др.</a:t>
            </a:r>
          </a:p>
        </p:txBody>
      </p:sp>
    </p:spTree>
    <p:extLst>
      <p:ext uri="{BB962C8B-B14F-4D97-AF65-F5344CB8AC3E}">
        <p14:creationId xmlns:p14="http://schemas.microsoft.com/office/powerpoint/2010/main" val="160824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468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О наших продуктах...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В настоящее время Компания в рамках деятельности Исламского окна осуществляет такие операции как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Мурабаха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Истисна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, Сервис-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Иджара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Иджара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Мунтахийя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 </a:t>
            </a:r>
            <a:r>
              <a:rPr lang="ru-RU" kern="100" dirty="0" err="1">
                <a:solidFill>
                  <a:srgbClr val="002060"/>
                </a:solidFill>
                <a:ea typeface="SimSun"/>
                <a:cs typeface="Arial"/>
              </a:rPr>
              <a:t>Биттамлик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, Кар-Хасан. </a:t>
            </a:r>
            <a:endParaRPr lang="ru-RU" kern="100" dirty="0" smtClean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kern="100" dirty="0" smtClean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Следует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отметить, что с мая 2020 года Компания перешла на электронный формат обслуживания клиентов. </a:t>
            </a:r>
            <a:endParaRPr lang="ru-RU" kern="100" dirty="0" smtClean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kern="100" dirty="0">
              <a:solidFill>
                <a:srgbClr val="002060"/>
              </a:solidFill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В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делопроизводстве сократился объем расходования бумаги, весь процесс максимально стал оцифрованным, что позволило нам значительно меньше времени тратить на обслуживания клиентов.</a:t>
            </a:r>
          </a:p>
        </p:txBody>
      </p:sp>
    </p:spTree>
    <p:extLst>
      <p:ext uri="{BB962C8B-B14F-4D97-AF65-F5344CB8AC3E}">
        <p14:creationId xmlns:p14="http://schemas.microsoft.com/office/powerpoint/2010/main" val="186888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402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Просветительская деятельность....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Ни одна деятельность не может осуществляться без надлежащей подготовки кадров. Обучение основам исламского финансирования, правильности оформления сделок осуществляется на постоянной основе и в случаях: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Внедрения нового продукта в рамках Исламского финансирования;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Введения инноваций в проводимых операциях;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Выявления </a:t>
            </a: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замечаний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и ошибок в работе персонала со стороны сотрудников отдела Шариатского надзора;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Найма нового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119131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255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География распространения Исламских продуктов....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Компания </a:t>
            </a: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М </a:t>
            </a:r>
            <a:r>
              <a:rPr lang="ru-RU" kern="100" dirty="0" err="1" smtClean="0">
                <a:solidFill>
                  <a:srgbClr val="002060"/>
                </a:solidFill>
                <a:ea typeface="SimSun"/>
                <a:cs typeface="Arial"/>
              </a:rPr>
              <a:t>Булак</a:t>
            </a:r>
            <a:r>
              <a:rPr lang="ru-RU" kern="100" dirty="0" smtClean="0">
                <a:solidFill>
                  <a:srgbClr val="002060"/>
                </a:solidFill>
                <a:ea typeface="SimSun"/>
                <a:cs typeface="Arial"/>
              </a:rPr>
              <a:t> </a:t>
            </a: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имеет самую широкую сеть своих офисов и представлена во всех областях, районах страны. Данная географическая сеть позволяет Компании одномоментно внедрять и развивать рынок исламских продуктов во всех уголках страны и в этом Компания видит свое преимущество и возможности. </a:t>
            </a:r>
          </a:p>
        </p:txBody>
      </p:sp>
    </p:spTree>
    <p:extLst>
      <p:ext uri="{BB962C8B-B14F-4D97-AF65-F5344CB8AC3E}">
        <p14:creationId xmlns:p14="http://schemas.microsoft.com/office/powerpoint/2010/main" val="27458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исламских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финансирования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848872" cy="5050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Каждая сделка под надзором...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ea typeface="SimSun"/>
                <a:cs typeface="Arial"/>
              </a:rPr>
              <a:t> </a:t>
            </a:r>
            <a:endParaRPr lang="ru-RU" kern="100" dirty="0">
              <a:ea typeface="SimSu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Компания принимая во внимание серьезность норм Шариата создала специальный орган, в компетенцией которой является осуществление постоянного надзор за деятельностью Компании в рамках Исламского окна.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Отдел Шариатского надзора осуществляет: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Мониторинг проведенных операций;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Работу по изучению содержаний заключаемых договоров;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Беседу с клиентами и сотрудниками;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Деятельность по искоренению выявленных нарушений;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kern="100" dirty="0">
                <a:solidFill>
                  <a:srgbClr val="002060"/>
                </a:solidFill>
                <a:ea typeface="SimSun"/>
                <a:cs typeface="Arial"/>
              </a:rPr>
              <a:t>Образовательную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848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632848" cy="129614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48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</TotalTime>
  <Words>85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АССОЦИАЦИЯ РАЗВИТИЯ ИСЛАМСКОЙ ЭКОНОМИКИ, ФИНАНСОВ И ИНДУСТРИИ</dc:title>
  <dc:creator>PC</dc:creator>
  <cp:lastModifiedBy>Абдурашид Абдыганы</cp:lastModifiedBy>
  <cp:revision>174</cp:revision>
  <dcterms:created xsi:type="dcterms:W3CDTF">2014-04-16T08:19:50Z</dcterms:created>
  <dcterms:modified xsi:type="dcterms:W3CDTF">2023-03-13T00:26:08Z</dcterms:modified>
</cp:coreProperties>
</file>